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6"/>
  </p:notesMasterIdLst>
  <p:handoutMasterIdLst>
    <p:handoutMasterId r:id="rId17"/>
  </p:handoutMasterIdLst>
  <p:sldIdLst>
    <p:sldId id="293" r:id="rId2"/>
    <p:sldId id="325" r:id="rId3"/>
    <p:sldId id="294" r:id="rId4"/>
    <p:sldId id="295" r:id="rId5"/>
    <p:sldId id="296" r:id="rId6"/>
    <p:sldId id="297" r:id="rId7"/>
    <p:sldId id="329" r:id="rId8"/>
    <p:sldId id="300" r:id="rId9"/>
    <p:sldId id="298" r:id="rId10"/>
    <p:sldId id="299" r:id="rId11"/>
    <p:sldId id="310" r:id="rId12"/>
    <p:sldId id="316" r:id="rId13"/>
    <p:sldId id="320" r:id="rId14"/>
    <p:sldId id="328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C775"/>
    <a:srgbClr val="00112F"/>
    <a:srgbClr val="D2965A"/>
    <a:srgbClr val="996600"/>
    <a:srgbClr val="FFCC00"/>
    <a:srgbClr val="FFFF00"/>
    <a:srgbClr val="FFFF66"/>
    <a:srgbClr val="FFFF99"/>
    <a:srgbClr val="DAEDEF"/>
    <a:srgbClr val="A8C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15" autoAdjust="0"/>
    <p:restoredTop sz="94660"/>
  </p:normalViewPr>
  <p:slideViewPr>
    <p:cSldViewPr>
      <p:cViewPr>
        <p:scale>
          <a:sx n="105" d="100"/>
          <a:sy n="105" d="100"/>
        </p:scale>
        <p:origin x="-50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21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4403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FD9F50-FC04-488C-8D15-511418355EE0}" type="datetimeFigureOut">
              <a:rPr lang="en-US" smtClean="0"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6675" y="1162050"/>
            <a:ext cx="4184650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74033"/>
            <a:ext cx="5485158" cy="366071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822"/>
            <a:ext cx="2972421" cy="46657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FE45D1-480B-4C72-9166-281334CD0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5185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9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5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51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50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81000"/>
            <a:ext cx="17907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381000"/>
            <a:ext cx="52197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03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81000"/>
            <a:ext cx="716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600200" y="17526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34671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1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9248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828800"/>
            <a:ext cx="70866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61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718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7526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752600"/>
            <a:ext cx="3467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9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44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1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7771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560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5466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381000"/>
            <a:ext cx="716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dirty="0" smtClean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752600"/>
            <a:ext cx="7086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30924" y="1600200"/>
            <a:ext cx="6705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ln w="19050">
                  <a:solidFill>
                    <a:schemeClr val="bg2"/>
                  </a:solidFill>
                </a:ln>
                <a:latin typeface="Georgia" panose="02040502050405020303" pitchFamily="18" charset="0"/>
                <a:ea typeface="+mj-ea"/>
                <a:cs typeface="Times New Roman" pitchFamily="18" charset="0"/>
              </a:rPr>
              <a:t>STAR COUNCIL</a:t>
            </a:r>
            <a:endParaRPr lang="en-US" sz="6600" b="1" dirty="0">
              <a:ln w="19050">
                <a:solidFill>
                  <a:schemeClr val="bg2"/>
                </a:solidFill>
              </a:ln>
              <a:latin typeface="Georgia" panose="02040502050405020303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20024"/>
            <a:ext cx="2626676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3924" y="1946430"/>
            <a:ext cx="2626676" cy="1981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51054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Multiple Stars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rgbClr val="996600">
                    <a:alpha val="60000"/>
                  </a:srgbClr>
                </a:glow>
                <a:outerShdw blurRad="63500" dir="3600000" algn="tl" rotWithShape="0">
                  <a:srgbClr val="9966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084" y="1219200"/>
            <a:ext cx="5964516" cy="5105400"/>
          </a:xfrm>
        </p:spPr>
        <p:txBody>
          <a:bodyPr numCol="2"/>
          <a:lstStyle/>
          <a:p>
            <a:r>
              <a:rPr lang="en-US" sz="2400" dirty="0" smtClean="0"/>
              <a:t>Two Star</a:t>
            </a: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200% of membership quota</a:t>
            </a:r>
            <a:endParaRPr lang="en-US" dirty="0" smtClean="0"/>
          </a:p>
          <a:p>
            <a:r>
              <a:rPr lang="en-US" sz="2400" dirty="0" smtClean="0">
                <a:cs typeface="Times New Roman" pitchFamily="18" charset="0"/>
              </a:rPr>
              <a:t>Three Star</a:t>
            </a: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300% of membership quota</a:t>
            </a:r>
            <a:endParaRPr lang="en-US" dirty="0" smtClean="0"/>
          </a:p>
          <a:p>
            <a:r>
              <a:rPr lang="en-US" sz="2400" dirty="0" smtClean="0">
                <a:cs typeface="Times New Roman" pitchFamily="18" charset="0"/>
              </a:rPr>
              <a:t>Four </a:t>
            </a:r>
            <a:r>
              <a:rPr lang="en-US" sz="2400" dirty="0">
                <a:cs typeface="Times New Roman" pitchFamily="18" charset="0"/>
              </a:rPr>
              <a:t>Star</a:t>
            </a: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% of membership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quota</a:t>
            </a:r>
          </a:p>
          <a:p>
            <a:r>
              <a:rPr lang="en-US" sz="2400" dirty="0" smtClean="0">
                <a:cs typeface="Times New Roman" pitchFamily="18" charset="0"/>
              </a:rPr>
              <a:t>Five </a:t>
            </a:r>
            <a:r>
              <a:rPr lang="en-US" sz="2400" dirty="0">
                <a:cs typeface="Times New Roman" pitchFamily="18" charset="0"/>
              </a:rPr>
              <a:t>Star</a:t>
            </a:r>
          </a:p>
          <a:p>
            <a:pPr lvl="1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500</a:t>
            </a:r>
            <a:r>
              <a:rPr lang="en-US" sz="2000" b="1" i="1" dirty="0">
                <a:latin typeface="Times New Roman" pitchFamily="18" charset="0"/>
                <a:cs typeface="Times New Roman" pitchFamily="18" charset="0"/>
              </a:rPr>
              <a:t>% of membership quota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814" y="1600200"/>
            <a:ext cx="2060864" cy="2667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884" y="2488328"/>
            <a:ext cx="1981200" cy="256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8" y="558139"/>
            <a:ext cx="1963749" cy="2541322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DCC775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Star Lapel Pins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rgbClr val="DCC775">
                    <a:alpha val="60000"/>
                  </a:srgbClr>
                </a:glow>
                <a:outerShdw blurRad="63500" dir="3600000" algn="tl" rotWithShape="0">
                  <a:srgbClr val="9966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219200"/>
            <a:ext cx="4495800" cy="5105400"/>
          </a:xfrm>
        </p:spPr>
        <p:txBody>
          <a:bodyPr numCol="1"/>
          <a:lstStyle/>
          <a:p>
            <a:pPr marL="274320">
              <a:spcBef>
                <a:spcPts val="0"/>
              </a:spcBef>
            </a:pPr>
            <a:r>
              <a:rPr lang="en-US" sz="3200" dirty="0" smtClean="0"/>
              <a:t>Grand Knight</a:t>
            </a:r>
          </a:p>
          <a:p>
            <a:pPr marL="274320">
              <a:spcBef>
                <a:spcPts val="0"/>
              </a:spcBef>
              <a:buNone/>
            </a:pPr>
            <a:endParaRPr lang="en-US" sz="3200" dirty="0" smtClean="0"/>
          </a:p>
          <a:p>
            <a:pPr marL="274320">
              <a:spcBef>
                <a:spcPts val="0"/>
              </a:spcBef>
            </a:pPr>
            <a:r>
              <a:rPr lang="en-US" sz="3200" dirty="0" smtClean="0"/>
              <a:t>Membership Director</a:t>
            </a:r>
          </a:p>
          <a:p>
            <a:pPr marL="274320">
              <a:spcBef>
                <a:spcPts val="0"/>
              </a:spcBef>
              <a:buNone/>
            </a:pPr>
            <a:endParaRPr lang="en-US" sz="3200" dirty="0" smtClean="0"/>
          </a:p>
          <a:p>
            <a:pPr marL="274320">
              <a:spcBef>
                <a:spcPts val="0"/>
              </a:spcBef>
            </a:pPr>
            <a:r>
              <a:rPr lang="en-US" sz="3200" dirty="0" smtClean="0"/>
              <a:t>Program Director</a:t>
            </a:r>
          </a:p>
          <a:p>
            <a:pPr marL="274320">
              <a:spcBef>
                <a:spcPts val="0"/>
              </a:spcBef>
              <a:buNone/>
            </a:pPr>
            <a:endParaRPr lang="en-US" sz="3200" dirty="0" smtClean="0"/>
          </a:p>
          <a:p>
            <a:pPr marL="274320">
              <a:spcBef>
                <a:spcPts val="0"/>
              </a:spcBef>
            </a:pPr>
            <a:r>
              <a:rPr lang="en-US" sz="3200" dirty="0" smtClean="0"/>
              <a:t>District Deputies</a:t>
            </a:r>
          </a:p>
          <a:p>
            <a:pPr marL="274320">
              <a:spcBef>
                <a:spcPts val="0"/>
              </a:spcBef>
            </a:pPr>
            <a:endParaRPr lang="en-US" sz="3200" dirty="0"/>
          </a:p>
          <a:p>
            <a:pPr marL="274320">
              <a:spcBef>
                <a:spcPts val="0"/>
              </a:spcBef>
            </a:pPr>
            <a:r>
              <a:rPr lang="en-US" sz="3200" dirty="0" smtClean="0"/>
              <a:t>Agents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36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74" y="1063313"/>
            <a:ext cx="1276176" cy="8219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77714"/>
            <a:ext cx="1368987" cy="8806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70" y="2991987"/>
            <a:ext cx="1340632" cy="862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269" y="3982589"/>
            <a:ext cx="1367329" cy="8806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4968749"/>
            <a:ext cx="1395273" cy="8986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295400" y="2209800"/>
            <a:ext cx="8001000" cy="1143000"/>
          </a:xfrm>
        </p:spPr>
        <p:txBody>
          <a:bodyPr/>
          <a:lstStyle/>
          <a:p>
            <a:r>
              <a:rPr lang="en-US" dirty="0" smtClean="0"/>
              <a:t>Tracker </a:t>
            </a:r>
            <a:br>
              <a:rPr lang="en-US" dirty="0" smtClean="0"/>
            </a:br>
            <a:r>
              <a:rPr lang="en-US" dirty="0" smtClean="0"/>
              <a:t>Tool </a:t>
            </a:r>
            <a:br>
              <a:rPr lang="en-US" dirty="0" smtClean="0"/>
            </a:br>
            <a:r>
              <a:rPr lang="en-US" dirty="0" smtClean="0"/>
              <a:t>for Councils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9789">
            <a:off x="4796600" y="536998"/>
            <a:ext cx="3739972" cy="577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6934200"/>
          </a:xfrm>
          <a:prstGeom prst="rect">
            <a:avLst/>
          </a:prstGeom>
          <a:solidFill>
            <a:srgbClr val="0011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381000" y="1007983"/>
            <a:ext cx="4572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Father McGivney Award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Membership Quota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7% of current membership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Minimum of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Maximum of 35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bg1"/>
                  </a:solidFill>
                </a:ln>
                <a:solidFill>
                  <a:srgbClr val="DCC77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Star Council </a:t>
            </a: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228600" y="4191000"/>
            <a:ext cx="3048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Columbian Award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Report Form #SP7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– June 30th</a:t>
            </a: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6248400" y="2671227"/>
            <a:ext cx="2743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Annual Survey of </a:t>
            </a:r>
          </a:p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Fraternal Activity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Report Form #1728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– January 31st</a:t>
            </a:r>
          </a:p>
        </p:txBody>
      </p:sp>
      <p:sp>
        <p:nvSpPr>
          <p:cNvPr id="9226" name="TextBox 7"/>
          <p:cNvSpPr txBox="1">
            <a:spLocks noChangeArrowheads="1"/>
          </p:cNvSpPr>
          <p:nvPr/>
        </p:nvSpPr>
        <p:spPr bwMode="auto">
          <a:xfrm>
            <a:off x="344010" y="2590800"/>
            <a:ext cx="2743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Founders’ Award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Insurance Quota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2.5% of current membership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Minimum of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Maximum of 18</a:t>
            </a:r>
            <a:endParaRPr lang="en-US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Box 8"/>
          <p:cNvSpPr txBox="1">
            <a:spLocks noChangeArrowheads="1"/>
          </p:cNvSpPr>
          <p:nvPr/>
        </p:nvSpPr>
        <p:spPr bwMode="auto">
          <a:xfrm>
            <a:off x="5105400" y="1038225"/>
            <a:ext cx="3886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Service Program Personnel </a:t>
            </a:r>
          </a:p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Report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#365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– August 1st</a:t>
            </a:r>
          </a:p>
        </p:txBody>
      </p:sp>
      <p:sp>
        <p:nvSpPr>
          <p:cNvPr id="9228" name="TextBox 9"/>
          <p:cNvSpPr txBox="1">
            <a:spLocks noChangeArrowheads="1"/>
          </p:cNvSpPr>
          <p:nvPr/>
        </p:nvSpPr>
        <p:spPr bwMode="auto">
          <a:xfrm flipH="1">
            <a:off x="6019800" y="4243966"/>
            <a:ext cx="297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Good Standing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with all Supreme Council assessments -  as of June 30</a:t>
            </a:r>
            <a:r>
              <a:rPr lang="en-US" sz="1600" b="1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the fraternal 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916" y="5088655"/>
            <a:ext cx="5715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Multiple Stars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/>
                </a:solidFill>
                <a:latin typeface="+mj-lt"/>
              </a:rPr>
              <a:t>Double Star = 200% Membership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Triple Star = 300% </a:t>
            </a:r>
            <a:r>
              <a:rPr lang="en-US" sz="1600" b="1" i="1" dirty="0">
                <a:solidFill>
                  <a:schemeClr val="bg1"/>
                </a:solidFill>
              </a:rPr>
              <a:t>Membership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Four Star = 400% Membership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Five Star = 500% Membership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6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6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6" y="1427226"/>
            <a:ext cx="6391914" cy="48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567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30924" y="1600200"/>
            <a:ext cx="6705600" cy="11430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6600" b="1" dirty="0" smtClean="0">
                <a:ln w="19050">
                  <a:solidFill>
                    <a:schemeClr val="bg2"/>
                  </a:solidFill>
                </a:ln>
                <a:solidFill>
                  <a:srgbClr val="DCC775"/>
                </a:solidFill>
                <a:latin typeface="Georgia" panose="02040502050405020303" pitchFamily="18" charset="0"/>
                <a:ea typeface="+mj-ea"/>
                <a:cs typeface="Times New Roman" pitchFamily="18" charset="0"/>
              </a:rPr>
              <a:t>STAR COUNCIL</a:t>
            </a:r>
            <a:endParaRPr lang="en-US" sz="6600" b="1" dirty="0">
              <a:ln w="19050">
                <a:solidFill>
                  <a:schemeClr val="bg2"/>
                </a:solidFill>
              </a:ln>
              <a:solidFill>
                <a:srgbClr val="DCC775"/>
              </a:solidFill>
              <a:latin typeface="Georgia" panose="02040502050405020303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24" y="1905000"/>
            <a:ext cx="2626676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83924" y="1946430"/>
            <a:ext cx="262667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98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0" y="-76200"/>
            <a:ext cx="9144000" cy="6934200"/>
          </a:xfrm>
          <a:prstGeom prst="rect">
            <a:avLst/>
          </a:prstGeom>
          <a:solidFill>
            <a:srgbClr val="00112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2" name="Rectangle 2"/>
          <p:cNvSpPr>
            <a:spLocks noChangeArrowheads="1"/>
          </p:cNvSpPr>
          <p:nvPr/>
        </p:nvSpPr>
        <p:spPr bwMode="auto">
          <a:xfrm>
            <a:off x="381000" y="1007983"/>
            <a:ext cx="45720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Father McGivney Award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Membership Quota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7% of current membership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Minimum of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Maximum of 35</a:t>
            </a:r>
            <a:endParaRPr lang="en-US" sz="1600" i="1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5400" b="1" dirty="0">
                <a:ln w="19050">
                  <a:solidFill>
                    <a:schemeClr val="bg1"/>
                  </a:solidFill>
                </a:ln>
                <a:solidFill>
                  <a:srgbClr val="DCC775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Star Council </a:t>
            </a:r>
          </a:p>
        </p:txBody>
      </p:sp>
      <p:sp>
        <p:nvSpPr>
          <p:cNvPr id="9224" name="TextBox 5"/>
          <p:cNvSpPr txBox="1">
            <a:spLocks noChangeArrowheads="1"/>
          </p:cNvSpPr>
          <p:nvPr/>
        </p:nvSpPr>
        <p:spPr bwMode="auto">
          <a:xfrm>
            <a:off x="228600" y="4191000"/>
            <a:ext cx="30480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Columbian Award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Report Form #SP7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– June 30th</a:t>
            </a:r>
          </a:p>
        </p:txBody>
      </p:sp>
      <p:sp>
        <p:nvSpPr>
          <p:cNvPr id="9225" name="Rectangle 6"/>
          <p:cNvSpPr>
            <a:spLocks noChangeArrowheads="1"/>
          </p:cNvSpPr>
          <p:nvPr/>
        </p:nvSpPr>
        <p:spPr bwMode="auto">
          <a:xfrm>
            <a:off x="6248400" y="2671227"/>
            <a:ext cx="2743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Annual Survey of </a:t>
            </a:r>
          </a:p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Fraternal Activity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Report Form #1728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– January 31st</a:t>
            </a:r>
          </a:p>
        </p:txBody>
      </p:sp>
      <p:sp>
        <p:nvSpPr>
          <p:cNvPr id="9226" name="TextBox 7"/>
          <p:cNvSpPr txBox="1">
            <a:spLocks noChangeArrowheads="1"/>
          </p:cNvSpPr>
          <p:nvPr/>
        </p:nvSpPr>
        <p:spPr bwMode="auto">
          <a:xfrm>
            <a:off x="344010" y="2590800"/>
            <a:ext cx="274320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Founders’ Award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Insurance Quota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2.5% of current membership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 Minimum of </a:t>
            </a:r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en-US" sz="16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Maximum of 18</a:t>
            </a:r>
            <a:endParaRPr lang="en-US" sz="16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Box 8"/>
          <p:cNvSpPr txBox="1">
            <a:spLocks noChangeArrowheads="1"/>
          </p:cNvSpPr>
          <p:nvPr/>
        </p:nvSpPr>
        <p:spPr bwMode="auto">
          <a:xfrm>
            <a:off x="5105400" y="1038225"/>
            <a:ext cx="3886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Service Program Personnel </a:t>
            </a:r>
          </a:p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Report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 #365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Due – August 1st</a:t>
            </a:r>
          </a:p>
        </p:txBody>
      </p:sp>
      <p:sp>
        <p:nvSpPr>
          <p:cNvPr id="9228" name="TextBox 9"/>
          <p:cNvSpPr txBox="1">
            <a:spLocks noChangeArrowheads="1"/>
          </p:cNvSpPr>
          <p:nvPr/>
        </p:nvSpPr>
        <p:spPr bwMode="auto">
          <a:xfrm flipH="1">
            <a:off x="6019800" y="4243966"/>
            <a:ext cx="29718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b="1" dirty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Good Standing</a:t>
            </a:r>
          </a:p>
          <a:p>
            <a:pPr algn="r"/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Current with all Supreme Council assessments -  as of June 30</a:t>
            </a:r>
            <a:r>
              <a:rPr lang="en-US" sz="1600" b="1" i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of the fraternal year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97916" y="5088655"/>
            <a:ext cx="571500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DCC775"/>
                </a:solidFill>
                <a:latin typeface="Times New Roman" pitchFamily="18" charset="0"/>
                <a:cs typeface="Times New Roman" pitchFamily="18" charset="0"/>
              </a:rPr>
              <a:t>Multiple Stars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/>
                </a:solidFill>
                <a:latin typeface="+mj-lt"/>
              </a:rPr>
              <a:t>Double Star = 200% Membership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Triple Star = 300% </a:t>
            </a:r>
            <a:r>
              <a:rPr lang="en-US" sz="1600" b="1" i="1" dirty="0">
                <a:solidFill>
                  <a:schemeClr val="bg1"/>
                </a:solidFill>
              </a:rPr>
              <a:t>Membership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Four Star = 400% Membership</a:t>
            </a:r>
          </a:p>
          <a:p>
            <a:pPr algn="ctr">
              <a:defRPr/>
            </a:pPr>
            <a:r>
              <a:rPr lang="en-US" sz="1600" b="1" i="1" dirty="0" smtClean="0">
                <a:solidFill>
                  <a:schemeClr val="bg1"/>
                </a:solidFill>
              </a:rPr>
              <a:t>Five Star = 500% Membership</a:t>
            </a:r>
            <a:endParaRPr lang="en-US" sz="1600" b="1" i="1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600" b="1" i="1" dirty="0" smtClean="0">
              <a:solidFill>
                <a:schemeClr val="bg1"/>
              </a:solidFill>
            </a:endParaRPr>
          </a:p>
          <a:p>
            <a:pPr algn="ctr">
              <a:defRPr/>
            </a:pPr>
            <a:endParaRPr lang="en-US" sz="1600" b="1" i="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86" y="1427226"/>
            <a:ext cx="6391914" cy="4821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0879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9708" y="152400"/>
            <a:ext cx="5943600" cy="19812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Father McGivney Award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rgbClr val="996600">
                    <a:alpha val="60000"/>
                  </a:srgbClr>
                </a:glow>
                <a:outerShdw blurRad="63500" dir="3600000" algn="tl" rotWithShape="0">
                  <a:srgbClr val="9966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840464"/>
            <a:ext cx="4953000" cy="41148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Membership Quota</a:t>
            </a:r>
          </a:p>
          <a:p>
            <a:pPr lvl="1"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7% of membership on July 1</a:t>
            </a:r>
          </a:p>
          <a:p>
            <a:pPr lvl="1"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Or Minimum of 4 and maximum of 35</a:t>
            </a:r>
            <a:endParaRPr lang="en-US" sz="3600" i="1" dirty="0" smtClean="0"/>
          </a:p>
          <a:p>
            <a:pPr algn="ctr"/>
            <a:endParaRPr lang="en-US" dirty="0" smtClean="0"/>
          </a:p>
          <a:p>
            <a:pPr lvl="1"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41" y="251927"/>
            <a:ext cx="3056259" cy="4953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5250" y="228600"/>
            <a:ext cx="5029200" cy="17526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Founders’ Award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rgbClr val="996600">
                    <a:alpha val="60000"/>
                  </a:srgbClr>
                </a:glow>
                <a:outerShdw blurRad="63500" dir="3600000" algn="tl" rotWithShape="0">
                  <a:srgbClr val="9966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1900" y="1447800"/>
            <a:ext cx="5295900" cy="4114800"/>
          </a:xfrm>
        </p:spPr>
        <p:txBody>
          <a:bodyPr/>
          <a:lstStyle/>
          <a:p>
            <a:pPr algn="ctr">
              <a:buNone/>
            </a:pPr>
            <a:r>
              <a:rPr lang="en-US" sz="4400" dirty="0" smtClean="0"/>
              <a:t>Insurance Quota</a:t>
            </a:r>
          </a:p>
          <a:p>
            <a:pPr lvl="1"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2.5% of membership on July 1</a:t>
            </a:r>
          </a:p>
          <a:p>
            <a:pPr lvl="1" algn="ctr"/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Or Minimum of 3 </a:t>
            </a:r>
            <a:b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600" b="1" i="1" dirty="0" smtClean="0">
                <a:latin typeface="Times New Roman" pitchFamily="18" charset="0"/>
                <a:cs typeface="Times New Roman" pitchFamily="18" charset="0"/>
              </a:rPr>
              <a:t>and maximum of 18</a:t>
            </a:r>
            <a:endParaRPr lang="en-US" sz="3600" i="1" dirty="0" smtClean="0"/>
          </a:p>
          <a:p>
            <a:pPr algn="ctr"/>
            <a:endParaRPr lang="en-US" dirty="0" smtClean="0"/>
          </a:p>
          <a:p>
            <a:pPr lvl="1"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-381000"/>
            <a:ext cx="4592782" cy="5943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922" y="685800"/>
            <a:ext cx="49530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Columbian Award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rgbClr val="996600">
                    <a:alpha val="60000"/>
                  </a:srgbClr>
                </a:glow>
                <a:outerShdw blurRad="63500" dir="3600000" algn="tl" rotWithShape="0">
                  <a:srgbClr val="9966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00200"/>
            <a:ext cx="4038600" cy="1905000"/>
          </a:xfrm>
        </p:spPr>
        <p:txBody>
          <a:bodyPr/>
          <a:lstStyle/>
          <a:p>
            <a:pPr algn="ctr">
              <a:buNone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Application (#SP-7)</a:t>
            </a:r>
          </a:p>
          <a:p>
            <a:pPr algn="ctr">
              <a:buNone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Due – June 30th</a:t>
            </a:r>
            <a:endParaRPr lang="en-US" dirty="0" smtClean="0"/>
          </a:p>
          <a:p>
            <a:pPr lvl="1"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381000"/>
            <a:ext cx="4592781" cy="5943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54102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Columbian Award Application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rgbClr val="996600">
                    <a:alpha val="60000"/>
                  </a:srgbClr>
                </a:glow>
                <a:outerShdw blurRad="63500" dir="3600000" algn="tl" rotWithShape="0">
                  <a:srgbClr val="9966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590800"/>
            <a:ext cx="7086600" cy="4114800"/>
          </a:xfrm>
        </p:spPr>
        <p:txBody>
          <a:bodyPr/>
          <a:lstStyle/>
          <a:p>
            <a:pPr algn="ctr">
              <a:buNone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Report Form #SP-7</a:t>
            </a:r>
          </a:p>
          <a:p>
            <a:pPr algn="ctr">
              <a:buNone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Due – June 30th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381000"/>
            <a:ext cx="3352800" cy="43389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54102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Service Program 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Personnel Report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rgbClr val="996600">
                    <a:alpha val="60000"/>
                  </a:srgbClr>
                </a:glow>
                <a:outerShdw blurRad="63500" dir="3600000" algn="tl" rotWithShape="0">
                  <a:srgbClr val="9966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590800"/>
            <a:ext cx="7086600" cy="4114800"/>
          </a:xfrm>
        </p:spPr>
        <p:txBody>
          <a:bodyPr/>
          <a:lstStyle/>
          <a:p>
            <a:pPr algn="ctr">
              <a:buNone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Report Form #365</a:t>
            </a:r>
          </a:p>
          <a:p>
            <a:pPr algn="ctr">
              <a:buNone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Due – August 1st</a:t>
            </a:r>
          </a:p>
        </p:txBody>
      </p:sp>
      <p:pic>
        <p:nvPicPr>
          <p:cNvPr id="5" name="Picture 4" descr="service_personnel365_p_Pag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762000"/>
            <a:ext cx="3300761" cy="398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654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54102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Annual Survey of</a:t>
            </a:r>
            <a:b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</a:b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Fraternal Activity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rgbClr val="996600">
                    <a:alpha val="60000"/>
                  </a:srgbClr>
                </a:glow>
                <a:outerShdw blurRad="63500" dir="3600000" algn="tl" rotWithShape="0">
                  <a:srgbClr val="9966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81000" y="2590800"/>
            <a:ext cx="7086600" cy="4114800"/>
          </a:xfrm>
        </p:spPr>
        <p:txBody>
          <a:bodyPr/>
          <a:lstStyle/>
          <a:p>
            <a:pPr algn="ctr">
              <a:buNone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Report Form #1728</a:t>
            </a:r>
          </a:p>
          <a:p>
            <a:pPr algn="ctr">
              <a:buNone/>
            </a:pP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Due – January 31st</a:t>
            </a:r>
          </a:p>
        </p:txBody>
      </p:sp>
      <p:pic>
        <p:nvPicPr>
          <p:cNvPr id="5" name="Picture 4" descr="fraternal_survey1728_p_Pag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381000"/>
            <a:ext cx="3577682" cy="477146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00800" y="821323"/>
            <a:ext cx="2438400" cy="1692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500" b="1" dirty="0" smtClean="0"/>
              <a:t>For Twelve Month Period Ending December 31, 2015</a:t>
            </a:r>
            <a:endParaRPr lang="en-US" sz="5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1143000"/>
          </a:xfrm>
        </p:spPr>
        <p:txBody>
          <a:bodyPr/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glow rad="101600">
                    <a:srgbClr val="996600">
                      <a:alpha val="60000"/>
                    </a:srgbClr>
                  </a:glow>
                  <a:outerShdw blurRad="63500" dir="3600000" algn="tl" rotWithShape="0">
                    <a:srgbClr val="996600">
                      <a:alpha val="70000"/>
                    </a:srgbClr>
                  </a:outerShdw>
                </a:effectLst>
              </a:rPr>
              <a:t>Good Standing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effectLst>
                <a:glow rad="101600">
                  <a:srgbClr val="996600">
                    <a:alpha val="60000"/>
                  </a:srgbClr>
                </a:glow>
                <a:outerShdw blurRad="63500" dir="3600000" algn="tl" rotWithShape="0">
                  <a:srgbClr val="9966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086600" cy="4114800"/>
          </a:xfrm>
        </p:spPr>
        <p:txBody>
          <a:bodyPr/>
          <a:lstStyle/>
          <a:p>
            <a:pPr algn="ctr">
              <a:buNone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Current with all Supreme Council assessments</a:t>
            </a:r>
          </a:p>
          <a:p>
            <a:pPr algn="ctr">
              <a:buNone/>
            </a:pP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as of June 30</a:t>
            </a:r>
            <a:r>
              <a:rPr lang="en-US" sz="4400" b="1" i="1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400" b="1" i="1" dirty="0" smtClean="0">
                <a:latin typeface="Times New Roman" pitchFamily="18" charset="0"/>
                <a:cs typeface="Times New Roman" pitchFamily="18" charset="0"/>
              </a:rPr>
              <a:t> of the fraternal year.</a:t>
            </a:r>
          </a:p>
          <a:p>
            <a:pPr algn="ctr">
              <a:buNone/>
            </a:pPr>
            <a:endParaRPr lang="en-US" sz="3600" i="1" dirty="0" smtClean="0"/>
          </a:p>
          <a:p>
            <a:pPr algn="ctr"/>
            <a:endParaRPr lang="en-US" dirty="0" smtClean="0"/>
          </a:p>
          <a:p>
            <a:pPr lvl="1" algn="ctr"/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1 - Jurisdiction Growth Plan.pptx" id="{7F4C80CF-F4DD-4E7A-9D6A-94997025B0C8}" vid="{D198724E-B6F4-4A47-B906-38A5F7F5C6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</Template>
  <TotalTime>1666</TotalTime>
  <Words>377</Words>
  <Application>Microsoft Office PowerPoint</Application>
  <PresentationFormat>On-screen Show (4:3)</PresentationFormat>
  <Paragraphs>109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Blank Presentation</vt:lpstr>
      <vt:lpstr>PowerPoint Presentation</vt:lpstr>
      <vt:lpstr>PowerPoint Presentation</vt:lpstr>
      <vt:lpstr>Father McGivney Award</vt:lpstr>
      <vt:lpstr>Founders’ Award</vt:lpstr>
      <vt:lpstr>Columbian Award</vt:lpstr>
      <vt:lpstr>Columbian Award Application</vt:lpstr>
      <vt:lpstr>Service Program  Personnel Report</vt:lpstr>
      <vt:lpstr>Annual Survey of Fraternal Activity</vt:lpstr>
      <vt:lpstr>Good Standing</vt:lpstr>
      <vt:lpstr>Multiple Stars</vt:lpstr>
      <vt:lpstr>Star Lapel Pins</vt:lpstr>
      <vt:lpstr>Tracker  Tool  for Councils</vt:lpstr>
      <vt:lpstr>PowerPoint Presentation</vt:lpstr>
      <vt:lpstr>PowerPoint Presentation</vt:lpstr>
    </vt:vector>
  </TitlesOfParts>
  <Company>Knights of Columbus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KofC User</dc:creator>
  <cp:lastModifiedBy>Mark</cp:lastModifiedBy>
  <cp:revision>113</cp:revision>
  <cp:lastPrinted>2015-05-18T13:57:51Z</cp:lastPrinted>
  <dcterms:created xsi:type="dcterms:W3CDTF">2012-06-04T16:45:06Z</dcterms:created>
  <dcterms:modified xsi:type="dcterms:W3CDTF">2017-06-30T02:02:27Z</dcterms:modified>
</cp:coreProperties>
</file>